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67"/>
  </p:notesMasterIdLst>
  <p:handoutMasterIdLst>
    <p:handoutMasterId r:id="rId6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334" r:id="rId16"/>
    <p:sldId id="266" r:id="rId17"/>
    <p:sldId id="335" r:id="rId18"/>
    <p:sldId id="265" r:id="rId19"/>
    <p:sldId id="336" r:id="rId20"/>
    <p:sldId id="276" r:id="rId21"/>
    <p:sldId id="303" r:id="rId22"/>
    <p:sldId id="337" r:id="rId23"/>
    <p:sldId id="293" r:id="rId24"/>
    <p:sldId id="277" r:id="rId25"/>
    <p:sldId id="338" r:id="rId26"/>
    <p:sldId id="340" r:id="rId27"/>
    <p:sldId id="341" r:id="rId28"/>
    <p:sldId id="342" r:id="rId29"/>
    <p:sldId id="339" r:id="rId30"/>
    <p:sldId id="284" r:id="rId31"/>
    <p:sldId id="269" r:id="rId32"/>
    <p:sldId id="304" r:id="rId33"/>
    <p:sldId id="305" r:id="rId34"/>
    <p:sldId id="307" r:id="rId35"/>
    <p:sldId id="306" r:id="rId36"/>
    <p:sldId id="308" r:id="rId37"/>
    <p:sldId id="270" r:id="rId38"/>
    <p:sldId id="309" r:id="rId39"/>
    <p:sldId id="310" r:id="rId40"/>
    <p:sldId id="311" r:id="rId41"/>
    <p:sldId id="312" r:id="rId42"/>
    <p:sldId id="314" r:id="rId43"/>
    <p:sldId id="313" r:id="rId44"/>
    <p:sldId id="315" r:id="rId45"/>
    <p:sldId id="316" r:id="rId46"/>
    <p:sldId id="317" r:id="rId47"/>
    <p:sldId id="294" r:id="rId48"/>
    <p:sldId id="296" r:id="rId49"/>
    <p:sldId id="343" r:id="rId50"/>
    <p:sldId id="318" r:id="rId51"/>
    <p:sldId id="344" r:id="rId52"/>
    <p:sldId id="319" r:id="rId53"/>
    <p:sldId id="345" r:id="rId54"/>
    <p:sldId id="321" r:id="rId55"/>
    <p:sldId id="322" r:id="rId56"/>
    <p:sldId id="323" r:id="rId57"/>
    <p:sldId id="324" r:id="rId58"/>
    <p:sldId id="346" r:id="rId59"/>
    <p:sldId id="288" r:id="rId60"/>
    <p:sldId id="289" r:id="rId61"/>
    <p:sldId id="347" r:id="rId62"/>
    <p:sldId id="274" r:id="rId63"/>
    <p:sldId id="275" r:id="rId64"/>
    <p:sldId id="348" r:id="rId65"/>
    <p:sldId id="329" r:id="rId6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61" d="100"/>
          <a:sy n="61" d="100"/>
        </p:scale>
        <p:origin x="12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1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3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32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2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7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8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03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oralaluf/Applied-Data-Science-Capstone/blob/53df861608771ba44b045449bc6f6ade888dccd6/02%20-%20Data%20Collection%20-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oralaluf/Applied-Data-Science-Capstone/blob/f02e52f91047c468c7dc6c4f89d11f1c6ddc5a21/01%20-%20Data%20Collection%20-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naoralaluf/Applied-Data-Science-Capstone/blob/db734772e78dd62c9af270729d555ca6977bc4ff/04%20-%20Data%20Visualization.ipynb" TargetMode="External"/><Relationship Id="rId4" Type="http://schemas.openxmlformats.org/officeDocument/2006/relationships/hyperlink" Target="https://github.com/naoralaluf/Applied-Data-Science-Capstone/blob/f02e52f91047c468c7dc6c4f89d11f1c6ddc5a21/03%20-%20Data%20Wrangling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oralaluf/Applied-Data-Science-Capstone/blob/db734772e78dd62c9af270729d555ca6977bc4ff/04%20-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oralaluf/Applied-Data-Science-Capstone/blob/511d64bfa41c4bc2bf2cf1c6f1d8e18df6d3a9e4/05%20-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oralaluf/Applied-Data-Science-Capstone/blob/6f75e30e97807d4de38cdb69fe33b1fe0aaab548/06%20-%20Launch%20Sites%20Locations%20Analysis%20with%20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oralaluf/Applied-Data-Science-Capstone/blob/a6644a079cc0db8298fc7c393951fa2898f35511/07%20-%20Build%20a%20Dashboard%20with%20Plotly%20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oralaluf/Applied-Data-Science-Capstone/blob/0573451af8df04bd5a933f8f8648a48bf9e2fae2/01%20-%20Data%20Collection%20-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Naor Alaluf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21/12/2022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437865" cy="478193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command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Wikipedia URL.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 containing the webpage contents.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soup to find tables (&lt;table&gt;), headers (&lt;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&gt;) and rows (&lt;tr&gt;) objects.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Collecting the data from the rows of the tables.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detailed notebook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39709-9BE7-2325-BAED-999AA715E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466" y="1392499"/>
            <a:ext cx="4437866" cy="52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Preprocessing outcomes: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Creating a ‘Class’ column, mapping each bad outcome to ‘0’ and each good outcome to ‘1’.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Handling categorical columns: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Converting categorical columns into one-hot vectors (dummies).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Handling missing data: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values in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with the mean of the column.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Making the data frame suitable for learning: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Casting all numerical and Boolean values to type ‘float64’.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more details in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Collection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lab, in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Data Wrangling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lab and in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Data Visualization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lab.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F36DC-3343-44FA-1F13-43B8FB40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589" y="1453356"/>
            <a:ext cx="58864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46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Flight Number vs. Launch Site, using Class as hue.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observe the success rates of landing the first stage in each of the sites, and how they change over time.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Mass vs. Launch Site, using Class as hue.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Helps up see how the weight of the payload mass affected the success rate in each of the sites, as well as the range of masses in each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plot of Orbit vs. Success Rate.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Checking for a relationship between the orbit type and the probability of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Flight Number vs. Orbit, using Class as hue.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Observe the changes in the orbit type used over time, and the affect on the success rate.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Mass vs. Orbit, using Class as hue.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Revealing which payload masses were carried on each orbit, and the affects on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plot of Year vs. Success Rate.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Getting a visualization of the yearly trend of success rates.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the complete code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394456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the string 'CCA’.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mass carried by boosters launched by NASA (CRS).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Date of the first successful landing.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boosters which have success in drone ship and have payload mass between 4000 and 6000.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More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versions which have carried the maximum payload mass.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records which will display the month names, failure landing outcomes in drone ship, booster versions and launch site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count of successful landing outcomes between the date 04-06-2010 and 20-03-2017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the complete code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95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maps helps us visualize the surroundings of the launching sites, along with the success rates.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every launch site, we draw the following objects.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circle and a label to identify the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marker cluster of green markers for successful landings and red markers for failures, allows us to visualize the success rate.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a chosen site, we also draw a line to the nearest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railway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town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to get additional data to describe and differentiate launch sites.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the complete code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all sites: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of successful landings per launch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Helps us answer which site had the highest/lowest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Mass vs. Class, colored by the Booster Version Category, within a selected range of payload masses.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Gives us insights on the success rates for different payload ranges and booster versions.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a selected site: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of the success rate in the selected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 landings vs. failures.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of Payload Mass vs. Class, colored by the Booster Version Category, within a selected range of payload masses.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Gives us more information about which booster versions were used in a selected site, the payload ranges used in each site and the success rates. </a:t>
            </a:r>
          </a:p>
          <a:p>
            <a:endParaRPr lang="en-US" sz="2200" dirty="0"/>
          </a:p>
          <a:p>
            <a:r>
              <a:rPr lang="en-US" sz="2200" dirty="0">
                <a:latin typeface="Abadi" panose="020B0604020104020204" pitchFamily="34" charset="0"/>
              </a:rPr>
              <a:t>See the completed code in </a:t>
            </a:r>
            <a:r>
              <a:rPr lang="en-US" sz="2200" dirty="0"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12074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Predicting the column ‘Class’ using various classifiers.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Regression, Support Vector Machine, Decision Tree and K-Nearest Neighbors.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Splitting the data into a train set and a test 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Grid Search on the training set to find the best hyperparameters for each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Evaluating the accuracies of the classifiers using the Grid Search object and the test set.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450428"/>
            <a:ext cx="10444486" cy="486892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graphs we generated revealed a lot of information. To list a few: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launches were done from CCSFS with a poor success rate. In this period, there were 2 landing failures for launches from VAFB and no launches from KSC.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After the 25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~ launch, the success rates in all sites increased.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rockets launched from VAFB were carrying less than 10 tons of payload.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100% success rate was reported for the orbits ES-L1, GEO, HEO and SSO, while SO had 100% of failures.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take into consideration that ES-L1, HEO, GEO and SO each only had 1 launch in the dataset.</a:t>
            </a:r>
            <a:endParaRPr lang="en-US" sz="26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over 9 tons of payload successfully landed mostly when the planned orbit was ISS , PO and VLEO.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overall success rates increases yearly.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- Exploratory data analysis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Dashboard demo: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First we choose “All Sites” or a particular site from the list.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- Interactive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5C9154-3A55-3F48-4289-2830C0F31D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843" b="44826"/>
          <a:stretch/>
        </p:blipFill>
        <p:spPr>
          <a:xfrm>
            <a:off x="0" y="2364766"/>
            <a:ext cx="12192000" cy="26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65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Pie chart: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We get the corresponding pie chart below the dropdown list.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- Interactive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29C99-BBA5-708A-63CA-356963A08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4" t="32635" r="64310" b="23665"/>
          <a:stretch/>
        </p:blipFill>
        <p:spPr>
          <a:xfrm>
            <a:off x="906389" y="2238703"/>
            <a:ext cx="3988676" cy="2995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21FC5B-B3FB-721D-F1EC-6232BBF7B1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33" t="32635" r="65086" b="20905"/>
          <a:stretch/>
        </p:blipFill>
        <p:spPr>
          <a:xfrm>
            <a:off x="7296937" y="2238703"/>
            <a:ext cx="3633094" cy="299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5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Additionally, we get a corresponding scatter plot: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- Interactive analytics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09AC65-16A8-5AE6-FE93-4C6C02FC2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" t="19065" r="2887" b="15845"/>
          <a:stretch/>
        </p:blipFill>
        <p:spPr>
          <a:xfrm>
            <a:off x="309375" y="2301768"/>
            <a:ext cx="11604781" cy="445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20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61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tx1"/>
                </a:solidFill>
              </a:rPr>
              <a:t>Where we can use the slider to choose a range for the Payload Mass.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- Interactive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97702-71BA-F47B-F9A6-3CA698007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1" t="19065" r="3017" b="16536"/>
          <a:stretch/>
        </p:blipFill>
        <p:spPr>
          <a:xfrm>
            <a:off x="315311" y="2301765"/>
            <a:ext cx="11603422" cy="441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2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2200" dirty="0"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 - Predictive analysis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74726-8DA8-30A0-7E1F-B4D321CC3594}"/>
              </a:ext>
            </a:extLst>
          </p:cNvPr>
          <p:cNvSpPr txBox="1"/>
          <p:nvPr/>
        </p:nvSpPr>
        <p:spPr>
          <a:xfrm>
            <a:off x="770010" y="5010190"/>
            <a:ext cx="106879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badi" panose="020B0604020104020204" pitchFamily="34" charset="0"/>
              </a:rPr>
              <a:t>Remark:</a:t>
            </a:r>
            <a:r>
              <a:rPr lang="en-US" sz="2000" dirty="0">
                <a:latin typeface="Abadi" panose="020B0604020104020204" pitchFamily="34" charset="0"/>
              </a:rPr>
              <a:t> Note that the data imported in the lab yielded classifiers of equal accuracies on the test set, but in the final notebook I used a different value for “</a:t>
            </a:r>
            <a:r>
              <a:rPr lang="en-US" sz="2000" dirty="0" err="1">
                <a:latin typeface="Abadi" panose="020B0604020104020204" pitchFamily="34" charset="0"/>
              </a:rPr>
              <a:t>random_state</a:t>
            </a:r>
            <a:r>
              <a:rPr lang="en-US" sz="2000" dirty="0">
                <a:latin typeface="Abadi" panose="020B0604020104020204" pitchFamily="34" charset="0"/>
              </a:rPr>
              <a:t>” and achieved different results.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0D1295-603E-4595-1DC1-3C1B5CEB49D0}"/>
              </a:ext>
            </a:extLst>
          </p:cNvPr>
          <p:cNvSpPr txBox="1"/>
          <p:nvPr/>
        </p:nvSpPr>
        <p:spPr>
          <a:xfrm>
            <a:off x="770010" y="1424719"/>
            <a:ext cx="10444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The best results were achieved by the </a:t>
            </a:r>
            <a:r>
              <a:rPr lang="en-US" sz="2200" b="1" dirty="0">
                <a:latin typeface="Abadi" panose="020B0604020104020204" pitchFamily="34" charset="0"/>
              </a:rPr>
              <a:t>K-Nearest Neighbors</a:t>
            </a:r>
            <a:r>
              <a:rPr lang="en-US" sz="2200" dirty="0">
                <a:latin typeface="Abadi" panose="020B0604020104020204" pitchFamily="34" charset="0"/>
              </a:rPr>
              <a:t> classifier, with 88.89% accuracy on the test 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badi" panose="020B0604020104020204" pitchFamily="34" charset="0"/>
              </a:rPr>
              <a:t>The main problem with mislabeled examples is false positives.</a:t>
            </a:r>
          </a:p>
          <a:p>
            <a:endParaRPr lang="en-IL" sz="2200" dirty="0"/>
          </a:p>
        </p:txBody>
      </p:sp>
    </p:spTree>
    <p:extLst>
      <p:ext uri="{BB962C8B-B14F-4D97-AF65-F5344CB8AC3E}">
        <p14:creationId xmlns:p14="http://schemas.microsoft.com/office/powerpoint/2010/main" val="4110628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4991100"/>
            <a:ext cx="10515599" cy="8778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the success rate improving over time, mostly in the first two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CCSFS was the first site to host a launch and it hosted most of the launces.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1526F-CEDD-96FF-1D9F-C396893D0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2" t="42497" r="13750" b="22413"/>
          <a:stretch/>
        </p:blipFill>
        <p:spPr>
          <a:xfrm>
            <a:off x="206519" y="1358584"/>
            <a:ext cx="11778961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87BDC0-C194-0D2D-DDFA-62D31EF7C616}"/>
              </a:ext>
            </a:extLst>
          </p:cNvPr>
          <p:cNvSpPr txBox="1">
            <a:spLocks/>
          </p:cNvSpPr>
          <p:nvPr/>
        </p:nvSpPr>
        <p:spPr>
          <a:xfrm>
            <a:off x="864972" y="4991100"/>
            <a:ext cx="10515599" cy="87788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did not launch payloads heavier than 10 tons.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 payloads have a decent success rate.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63A9B9-2C69-0905-EF83-C33E04815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5" t="33048" r="14844" b="14404"/>
          <a:stretch/>
        </p:blipFill>
        <p:spPr>
          <a:xfrm>
            <a:off x="2093986" y="1358584"/>
            <a:ext cx="7867650" cy="360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y-axis represents the percentage of success of each orbit type.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Mostly, the success rate is quiet low (50%-60%). We note that the EDA process also revealed that the very high/low success rates were not calculated on a lot of examples, and therefore don’t necessarily indicate a future success/failure.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34EF51-96DC-2BC5-E70A-828F2B9A5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90" t="37005" r="43233" b="10325"/>
          <a:stretch/>
        </p:blipFill>
        <p:spPr>
          <a:xfrm>
            <a:off x="5944635" y="1481958"/>
            <a:ext cx="5375006" cy="441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928706"/>
            <a:ext cx="10687961" cy="13906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insights from the previous slide are shown more clearly in this scatter plot.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observe that approximately half of the orbit types appear in the later half of the flights, with high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85512-EF50-C16C-E9F3-961516E881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72" t="43675" r="14785" b="20216"/>
          <a:stretch/>
        </p:blipFill>
        <p:spPr>
          <a:xfrm>
            <a:off x="681794" y="1318282"/>
            <a:ext cx="10828412" cy="337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4934606"/>
            <a:ext cx="10805482" cy="93438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Rockets with over 9 tons of payload were sent to orbit types ISS, PO and VLEO.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Those rockets had success rate of 100%.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FC53D-F779-78CF-5DF9-AEDD11AB4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31" t="33325" r="14785" b="30565"/>
          <a:stretch/>
        </p:blipFill>
        <p:spPr>
          <a:xfrm>
            <a:off x="480128" y="1340069"/>
            <a:ext cx="11095365" cy="347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yearly trend of increase in the overall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8C98A-4F34-435A-0A15-A65EDA57C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5" t="35734" r="43750" b="14223"/>
          <a:stretch/>
        </p:blipFill>
        <p:spPr>
          <a:xfrm>
            <a:off x="6096000" y="1524000"/>
            <a:ext cx="5075311" cy="400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Abadi" panose="020B0604020104020204" pitchFamily="34" charset="0"/>
              </a:rPr>
              <a:t>DISTINCT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")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65249-1EC5-0855-2D21-C8BDBA876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7" t="45368" r="80729" b="36846"/>
          <a:stretch/>
        </p:blipFill>
        <p:spPr>
          <a:xfrm>
            <a:off x="1079500" y="2412336"/>
            <a:ext cx="2019300" cy="317791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791A3FBD-F0BB-5C69-D603-B24060EAB999}"/>
              </a:ext>
            </a:extLst>
          </p:cNvPr>
          <p:cNvSpPr txBox="1">
            <a:spLocks/>
          </p:cNvSpPr>
          <p:nvPr/>
        </p:nvSpPr>
        <p:spPr>
          <a:xfrm>
            <a:off x="3437011" y="3454627"/>
            <a:ext cx="3433689" cy="16770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DISTINCT function takes the input column without any duplicates.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*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2200" b="1" dirty="0">
                <a:solidFill>
                  <a:schemeClr val="accent1"/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</a:t>
            </a:r>
            <a:r>
              <a:rPr lang="en-US" sz="2200" b="1" dirty="0">
                <a:solidFill>
                  <a:schemeClr val="accent1"/>
                </a:solidFill>
                <a:latin typeface="Abadi" panose="020B0604020104020204" pitchFamily="34" charset="0"/>
              </a:rPr>
              <a:t>LIKE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'CCA%’ </a:t>
            </a:r>
            <a:r>
              <a:rPr lang="en-US" sz="2200" b="1" dirty="0">
                <a:solidFill>
                  <a:schemeClr val="accent1"/>
                </a:solidFill>
                <a:latin typeface="Abadi" panose="020B0604020104020204" pitchFamily="34" charset="0"/>
              </a:rPr>
              <a:t>LIMIT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5;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B8F77-2BD5-8C25-ABF9-D57BB1155F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04" t="34622" r="8854" b="30175"/>
          <a:stretch/>
        </p:blipFill>
        <p:spPr>
          <a:xfrm>
            <a:off x="1239911" y="2325598"/>
            <a:ext cx="9575800" cy="24130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3355C69-73AE-9FC6-46B4-D98BDE7777D2}"/>
              </a:ext>
            </a:extLst>
          </p:cNvPr>
          <p:cNvSpPr txBox="1">
            <a:spLocks/>
          </p:cNvSpPr>
          <p:nvPr/>
        </p:nvSpPr>
        <p:spPr>
          <a:xfrm>
            <a:off x="770010" y="4833036"/>
            <a:ext cx="9745589" cy="54904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2200" dirty="0">
                <a:latin typeface="Abadi" panose="020B0604020104020204" pitchFamily="34" charset="0"/>
              </a:rPr>
              <a:t>The WHERE word filters the rows by a condition. LIKE sets a Boolean condition according to a string pattern. LIMIT limits the returned results by number first rows.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Abadi" panose="020B0604020104020204" pitchFamily="34" charset="0"/>
              </a:rPr>
              <a:t>SUM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("PAYLOAD_MASS__KG_")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AS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"Total Payload Mass by NASA (CRS)"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"Customer"='NASA (CRS)’;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SUM function returns the sum of a given column. The keyword AS gives this column a custom name. We filter the rows using the WHERE clause.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A33688-5339-2385-4B9F-E69027EAC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8" t="65958" r="71480" b="27002"/>
          <a:stretch/>
        </p:blipFill>
        <p:spPr>
          <a:xfrm>
            <a:off x="3435949" y="3080386"/>
            <a:ext cx="4413710" cy="110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Abadi" panose="020B0604020104020204" pitchFamily="34" charset="0"/>
              </a:rPr>
              <a:t>AVG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("PAYLOAD_MASS__KG_")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AS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"Average Payload Mass by F9 v1.1"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LIKE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'F9 v1.1%’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AVG function calculates the mean of the column.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filter the rows using the WHERE clause with the LIKE keyword.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40572-9FC2-F6F3-6CD3-6901E91BB6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37243" r="72500" b="55134"/>
          <a:stretch/>
        </p:blipFill>
        <p:spPr>
          <a:xfrm>
            <a:off x="3877943" y="3429000"/>
            <a:ext cx="4299736" cy="122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b="1" dirty="0">
                <a:solidFill>
                  <a:schemeClr val="accent1"/>
                </a:solidFill>
                <a:latin typeface="Abadi"/>
              </a:rPr>
              <a:t>MIN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(Date) 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AS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"First Success" 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"Landing _Outcome" 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LIKE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'Success%’;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MIN function returns the minimum (first) date.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take this minimum value only from rows that represent successful landings.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4AA02-9D94-7BD2-F2A5-A058E02FA7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8" t="46559" r="81071" b="46665"/>
          <a:stretch/>
        </p:blipFill>
        <p:spPr>
          <a:xfrm>
            <a:off x="5101771" y="3036397"/>
            <a:ext cx="1988457" cy="12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DISTINCT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") 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"Landing _Outcome" = 'Success (drone ship)’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"PAYLOAD_MASS__KG_" </a:t>
            </a:r>
            <a:r>
              <a:rPr lang="en-US" sz="2200" b="1" dirty="0">
                <a:solidFill>
                  <a:schemeClr val="accent1"/>
                </a:solidFill>
                <a:latin typeface="Abadi"/>
              </a:rPr>
              <a:t>BETWEEN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4000 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AND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6000;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use AND to take rows that agree with more than one condition: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outcome is a specific type of success (drone ship).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mass is within a range: using the BETWEEN keyword.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6BBAC-2AD9-BEE4-1430-D1A38F4B9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8" t="43595" r="79048" b="37348"/>
          <a:stretch/>
        </p:blipFill>
        <p:spPr>
          <a:xfrm>
            <a:off x="9084887" y="2122713"/>
            <a:ext cx="2011315" cy="26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530113" cy="2933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of SpaceX inspired the creation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 competitor in the field of sending rockets to space.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work of the Falcon 9 rocket, that is designed to send a payload to space is done by the first stage, which later detaches from the rocket.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possible, an attempt to land the first stage is made.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Given information about a future launch, we would like to predict whether the first stage will land successfully, or crash.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("Mission_Outcome",1,7)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AS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"Outcome",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COUNT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")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AS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"Count“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GROUP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BY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("Mission_Outcome",1,7);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SUBSTR function lets us display “Success” and “Failure” (which both happen to have 7 characters), instead of differentiating between different types of success.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the COUNT function to get the number of rows in each group, when the groups are divided by the first 7 letters of the outcome.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36F4F-8902-6404-F328-E5FD95F161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 t="63076" r="78810" b="24855"/>
          <a:stretch/>
        </p:blipFill>
        <p:spPr>
          <a:xfrm>
            <a:off x="9171591" y="2150608"/>
            <a:ext cx="2286381" cy="17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5611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DISTINCT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")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"PAYLOAD_MASS__KG_" =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>
                <a:solidFill>
                  <a:schemeClr val="accent2"/>
                </a:solidFill>
                <a:latin typeface="Abadi" panose="020B0604020104020204" pitchFamily="34" charset="0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2"/>
                </a:solidFill>
                <a:latin typeface="Abadi" panose="020B0604020104020204" pitchFamily="34" charset="0"/>
              </a:rPr>
              <a:t>MAX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("PAYLOAD_MASS__KG_") </a:t>
            </a:r>
            <a:r>
              <a:rPr lang="en-US" sz="2200" dirty="0">
                <a:solidFill>
                  <a:schemeClr val="accent2"/>
                </a:solidFill>
                <a:latin typeface="Abadi" panose="020B0604020104020204" pitchFamily="34" charset="0"/>
              </a:rPr>
              <a:t>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SPACEXTBL);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subquery gets the maximum payload mass, and we use that value when conditioning on the rows in the outer query.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D06A9D-8699-1195-E9DC-832936FB3B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81" t="36819" r="79286" b="14904"/>
          <a:stretch/>
        </p:blipFill>
        <p:spPr>
          <a:xfrm>
            <a:off x="8932487" y="1471803"/>
            <a:ext cx="1459742" cy="475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</a:rPr>
              <a:t>SELECT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("Date",4,2) 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AS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"Month", "Landing _Outcome",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", "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“ 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FROM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/>
              </a:rPr>
              <a:t>WHERE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SUBSTR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("Date",7,4) = '2015’ </a:t>
            </a:r>
            <a:r>
              <a:rPr lang="en-US" sz="2200" dirty="0">
                <a:solidFill>
                  <a:schemeClr val="accent1"/>
                </a:solidFill>
                <a:latin typeface="Abadi"/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"Landing _Outcome" = "Failure (drone ship)";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get the month and year from the date by using the SUBSTR function.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take only rows where the year equals to 2015 and the outcome is a failure (drone ship).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4348F-147D-38ED-4E9E-AF0AA455B2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9" t="55029" r="61071" b="33749"/>
          <a:stretch/>
        </p:blipFill>
        <p:spPr>
          <a:xfrm>
            <a:off x="6436805" y="3053020"/>
            <a:ext cx="5021167" cy="120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70580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Abadi"/>
              </a:rPr>
              <a:t>SELECT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"Landing _Outcome",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("Landing _Outcome")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AS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"Count"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Abadi"/>
              </a:rPr>
              <a:t>FROM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SPACEXTBL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Abadi"/>
              </a:rPr>
              <a:t>WHERE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"Landing _Outcome"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LIKE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'Success%’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AND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"Date"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BETWEEN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'04-06-2010’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AND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'20-03-2017’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Abadi"/>
              </a:rPr>
              <a:t>GROUP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BY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"Landing _Outcome"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1"/>
                </a:solidFill>
                <a:latin typeface="Abadi"/>
              </a:rPr>
              <a:t>ORDER BY COUNT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("Landing _Outcome")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DESC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;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take the rows of successful landings in the desired range using LIKE and BETWEEN in the WHERE clause.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group these rows by the type of success, counting the number of rows in each group, and ordering the results in descending order.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6324B-0332-6EF7-0C4C-2452DE8DA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19" t="62440" r="74167" b="22527"/>
          <a:stretch/>
        </p:blipFill>
        <p:spPr>
          <a:xfrm>
            <a:off x="7750628" y="2421695"/>
            <a:ext cx="3149600" cy="201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Locations on a Folium Map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B2D179-CC2D-7F61-5DA4-26B73C662BE1}"/>
              </a:ext>
            </a:extLst>
          </p:cNvPr>
          <p:cNvSpPr txBox="1"/>
          <p:nvPr/>
        </p:nvSpPr>
        <p:spPr>
          <a:xfrm>
            <a:off x="683830" y="5862150"/>
            <a:ext cx="10687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A circle is drawn around the coordinates of each launch site, along with a label.</a:t>
            </a:r>
            <a:endParaRPr lang="en-IL" sz="2400" dirty="0">
              <a:latin typeface="Abadi" panose="020B0604020104020204" pitchFamily="34" charset="0"/>
            </a:endParaRPr>
          </a:p>
        </p:txBody>
      </p:sp>
      <p:pic>
        <p:nvPicPr>
          <p:cNvPr id="24" name="Content Placeholder 5">
            <a:extLst>
              <a:ext uri="{FF2B5EF4-FFF2-40B4-BE49-F238E27FC236}">
                <a16:creationId xmlns:a16="http://schemas.microsoft.com/office/drawing/2014/main" id="{765B2908-A8D0-84C7-37AA-E4E05E42B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00" t="27216" r="18765" b="11347"/>
          <a:stretch/>
        </p:blipFill>
        <p:spPr>
          <a:xfrm>
            <a:off x="1318599" y="1371599"/>
            <a:ext cx="9418421" cy="449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Locations on a Folium Map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B2D179-CC2D-7F61-5DA4-26B73C662BE1}"/>
              </a:ext>
            </a:extLst>
          </p:cNvPr>
          <p:cNvSpPr txBox="1"/>
          <p:nvPr/>
        </p:nvSpPr>
        <p:spPr>
          <a:xfrm>
            <a:off x="683830" y="5264717"/>
            <a:ext cx="10687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There is one site on the west coast, and 3 sites on the east coast.</a:t>
            </a:r>
            <a:endParaRPr lang="en-IL" sz="24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CF976-6894-AE89-E882-A8ECFC2DD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5" t="42778" r="18923" b="26863"/>
          <a:stretch/>
        </p:blipFill>
        <p:spPr>
          <a:xfrm>
            <a:off x="3883700" y="2189237"/>
            <a:ext cx="8114805" cy="247952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2205B5-7E4A-9376-EB6A-0877416147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25" t="43905" r="45301" b="38155"/>
          <a:stretch/>
        </p:blipFill>
        <p:spPr>
          <a:xfrm>
            <a:off x="193495" y="2137102"/>
            <a:ext cx="2569778" cy="247459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1808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FCA467-172A-97FD-2CF6-10B6E3439D8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17335" t="42464" r="11162" b="16957"/>
          <a:stretch/>
        </p:blipFill>
        <p:spPr>
          <a:xfrm>
            <a:off x="770011" y="1797208"/>
            <a:ext cx="10608084" cy="268802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on a Folium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755C2-D251-EE84-95AE-1D308B3857BD}"/>
              </a:ext>
            </a:extLst>
          </p:cNvPr>
          <p:cNvSpPr txBox="1"/>
          <p:nvPr/>
        </p:nvSpPr>
        <p:spPr>
          <a:xfrm>
            <a:off x="770011" y="5194737"/>
            <a:ext cx="106080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badi" panose="020B0604020104020204" pitchFamily="34" charset="0"/>
              </a:rPr>
              <a:t>Using a marker cluster, we mark the launches on each site, and color them according to the outcome.</a:t>
            </a:r>
            <a:endParaRPr lang="en-IL" sz="2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on a Folium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755C2-D251-EE84-95AE-1D308B3857BD}"/>
              </a:ext>
            </a:extLst>
          </p:cNvPr>
          <p:cNvSpPr txBox="1"/>
          <p:nvPr/>
        </p:nvSpPr>
        <p:spPr>
          <a:xfrm>
            <a:off x="791958" y="5456951"/>
            <a:ext cx="106080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Abadi" panose="020B0604020104020204" pitchFamily="34" charset="0"/>
              </a:rPr>
              <a:t>For example, when zooming in and clicking KSC LC-39A, we see that 3 out of 13 launches failed, which implies a success rate of approximately 77% in this site.</a:t>
            </a:r>
            <a:endParaRPr lang="en-IL" sz="2200" dirty="0">
              <a:latin typeface="Abadi" panose="020B06040201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D2AB8-4574-E8EE-EE06-D69524E5D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21" t="33095" r="39096" b="25136"/>
          <a:stretch/>
        </p:blipFill>
        <p:spPr>
          <a:xfrm>
            <a:off x="4558862" y="1484284"/>
            <a:ext cx="3074276" cy="36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607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82302" y="2110322"/>
            <a:ext cx="3275669" cy="411486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closest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0.86km away from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closest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highway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0.59km away from the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closest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railway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1.29km away from the site.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 Proximities on a Folium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02F796-E835-8A37-5F0E-E77CDD0DA1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09" t="35395" r="26680" b="21136"/>
          <a:stretch/>
        </p:blipFill>
        <p:spPr>
          <a:xfrm>
            <a:off x="126124" y="1701465"/>
            <a:ext cx="7881376" cy="411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2" y="5376043"/>
            <a:ext cx="10687960" cy="8491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closest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town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Titusville, and it is located 23.15km away from the site.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CCAFS SLC-40 Proximities on a Folium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1D7CF-09D5-F445-5E2B-FDF730CFD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9" t="44365" r="23319" b="22285"/>
          <a:stretch/>
        </p:blipFill>
        <p:spPr>
          <a:xfrm>
            <a:off x="670923" y="1481957"/>
            <a:ext cx="10850153" cy="364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18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56195"/>
            <a:ext cx="6023489" cy="45693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Selecting “All Sites” gives us a pie chart of the success counts in each launch site.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site in which the highest number of successful landings has been reported was KSC LC-39A, with 41.7% of the overall successful landings.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lowest number of successful landings is from CCAFS SLC-40 with only 12.5% of the overall count.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Success Count for All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7C544-5CE1-3711-3CCC-F835F9CF25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4" t="25505" r="63276" b="7834"/>
          <a:stretch/>
        </p:blipFill>
        <p:spPr>
          <a:xfrm>
            <a:off x="6793500" y="1305406"/>
            <a:ext cx="4492112" cy="47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3079414"/>
            <a:ext cx="3948332" cy="12454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largest success ratio was found for the site KSC LC-39A, with 76.9% rate of success.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KSC LC-39A Success Ratio Pie chart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4255E-E26C-3AC5-1A6E-DBBBC73D8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3" t="25735" r="63405" b="12119"/>
          <a:stretch/>
        </p:blipFill>
        <p:spPr>
          <a:xfrm>
            <a:off x="5767552" y="1426718"/>
            <a:ext cx="4943340" cy="489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803222"/>
            <a:ext cx="10414662" cy="8987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Observe the successful and failed outcomes for launches with payload mass in the range 2000 to 4000.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Payload vs. Launch Outcome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361E0-4943-C753-9A10-22913073D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9" t="19755" r="3534" b="14696"/>
          <a:stretch/>
        </p:blipFill>
        <p:spPr>
          <a:xfrm>
            <a:off x="273397" y="1310049"/>
            <a:ext cx="11508828" cy="44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803222"/>
            <a:ext cx="10414662" cy="89870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overall success rate in this range is 60%.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FT’s score in this range is 80%, while v1.1 fails to land in 100% of the launches.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Dashboard: Payload vs. Launch Outcome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3361E0-4943-C753-9A10-22913073D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9" t="19755" r="3534" b="14696"/>
          <a:stretch/>
        </p:blipFill>
        <p:spPr>
          <a:xfrm>
            <a:off x="273397" y="1310049"/>
            <a:ext cx="11508828" cy="44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0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70046" y="5294610"/>
            <a:ext cx="9051907" cy="9906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with the highest accuracy of 88.89% is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K-Nearest Neighbors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(see the remark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sldjump"/>
              </a:rPr>
              <a:t>Slide 26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45181F-8A7E-D09C-B40E-471FD03A5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02" t="43214" r="35086" b="8256"/>
          <a:stretch/>
        </p:blipFill>
        <p:spPr>
          <a:xfrm>
            <a:off x="2816389" y="1366437"/>
            <a:ext cx="6422843" cy="392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70046" y="5294610"/>
            <a:ext cx="9051907" cy="9906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there are no false negatives, and that the main problem with mislabeled examples is false positives.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590E26-8E9B-13F5-685F-B518D8E1B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1" t="31025" r="44784" b="17686"/>
          <a:stretch/>
        </p:blipFill>
        <p:spPr>
          <a:xfrm>
            <a:off x="3673821" y="1377150"/>
            <a:ext cx="4707978" cy="39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152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SpaceX data indicates an overall improvement in their ability to successfully land the first stage.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their first success in May 1st 2017, most of their success was reported for launches from KSC LC-39A (if we look at the CCAFS compound as two separate sites).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heaviest payloads were sent to 3 out of the 11 orbit types, and they landed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FT had high success ratio of 80% with payload masses between 2-4 tons.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 use the public SpaceX REST API, as well as data scraping from the SpaceX Wikipedia page.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Categorical columns are converted to one-hot vectors.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 ‘Class’ label is created from the ‘Landing Outcome’ column.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28684E62-A9F8-4E7A-AB01-78893062A1B4}"/>
                  </a:ext>
                </a:extLst>
              </p:cNvPr>
              <p:cNvSpPr>
                <a:spLocks noGrp="1"/>
              </p:cNvSpPr>
              <p:nvPr>
                <p:ph sz="half" idx="4294967295"/>
              </p:nvPr>
            </p:nvSpPr>
            <p:spPr>
              <a:xfrm>
                <a:off x="770011" y="1859522"/>
                <a:ext cx="10515600" cy="43513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-US" sz="2200" dirty="0">
                    <a:solidFill>
                      <a:schemeClr val="accent3">
                        <a:lumMod val="25000"/>
                      </a:schemeClr>
                    </a:solidFill>
                    <a:latin typeface="Abadi" panose="020B0604020104020204" pitchFamily="34" charset="0"/>
                  </a:rPr>
                  <a:t>To show more insight on the orbit type feature, we can give a weight to each orbit based on its frequency.</a:t>
                </a:r>
              </a:p>
              <a:p>
                <a:pPr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-US" sz="2200" dirty="0">
                    <a:solidFill>
                      <a:schemeClr val="accent3">
                        <a:lumMod val="25000"/>
                      </a:schemeClr>
                    </a:solidFill>
                    <a:latin typeface="Abadi" panose="020B0604020104020204" pitchFamily="34" charset="0"/>
                  </a:rPr>
                  <a:t>To soften this effect, we can take a convex function of the frequency instead of its actual value.</a:t>
                </a:r>
              </a:p>
              <a:p>
                <a:pPr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-US" sz="2200" dirty="0">
                    <a:solidFill>
                      <a:schemeClr val="accent3">
                        <a:lumMod val="25000"/>
                      </a:schemeClr>
                    </a:solidFill>
                    <a:latin typeface="Abadi" panose="020B060402010402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3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3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3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accent3">
                        <a:lumMod val="25000"/>
                      </a:schemeClr>
                    </a:solidFill>
                    <a:latin typeface="Abadi" panose="020B0604020104020204" pitchFamily="34" charset="0"/>
                  </a:rPr>
                  <a:t> be the frequency of orbit type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accent3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>
                    <a:solidFill>
                      <a:schemeClr val="accent3">
                        <a:lumMod val="25000"/>
                      </a:schemeClr>
                    </a:solidFill>
                    <a:latin typeface="Abadi" panose="020B0604020104020204" pitchFamily="34" charset="0"/>
                  </a:rPr>
                  <a:t>,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chemeClr val="accent3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chemeClr val="accent3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chemeClr val="accent3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solidFill>
                          <a:schemeClr val="accent3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solidFill>
                              <a:schemeClr val="accent3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200" b="0" i="1" smtClean="0">
                                <a:solidFill>
                                  <a:schemeClr val="accent3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solidFill>
                                  <a:schemeClr val="accent3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200" b="0" i="1" smtClean="0">
                                    <a:solidFill>
                                      <a:schemeClr val="accent3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200" b="0" i="1" smtClean="0">
                                    <a:solidFill>
                                      <a:schemeClr val="accent3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200" b="0" i="1" smtClean="0">
                                <a:solidFill>
                                  <a:schemeClr val="accent3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smtClean="0">
                                <a:solidFill>
                                  <a:schemeClr val="accent3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2200" b="0" i="1" smtClean="0">
                                    <a:solidFill>
                                      <a:schemeClr val="accent3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200" b="0" i="0" smtClean="0">
                                    <a:solidFill>
                                      <a:schemeClr val="accent3">
                                        <a:lumMod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solidFill>
                                          <a:schemeClr val="accent3">
                                            <a:lumMod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b>
                                      <m:sSubPr>
                                        <m:ctrlPr>
                                          <a:rPr lang="en-US" sz="2200" b="0" i="1" smtClean="0">
                                            <a:solidFill>
                                              <a:schemeClr val="accent3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b="0" i="1" smtClean="0">
                                            <a:solidFill>
                                              <a:schemeClr val="accent3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200" b="0" i="1" smtClean="0">
                                            <a:solidFill>
                                              <a:schemeClr val="accent3">
                                                <a:lumMod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sz="2200" dirty="0">
                    <a:solidFill>
                      <a:schemeClr val="accent3">
                        <a:lumMod val="25000"/>
                      </a:schemeClr>
                    </a:solidFill>
                    <a:latin typeface="Abadi" panose="020B0604020104020204" pitchFamily="34" charset="0"/>
                  </a:rPr>
                  <a:t> as the weight.</a:t>
                </a:r>
              </a:p>
              <a:p>
                <a:pPr>
                  <a:lnSpc>
                    <a:spcPct val="100000"/>
                  </a:lnSpc>
                  <a:spcBef>
                    <a:spcPts val="1400"/>
                  </a:spcBef>
                </a:pPr>
                <a:r>
                  <a:rPr lang="en-US" sz="2200" dirty="0">
                    <a:solidFill>
                      <a:schemeClr val="accent3">
                        <a:lumMod val="25000"/>
                      </a:schemeClr>
                    </a:solidFill>
                    <a:latin typeface="Abadi" panose="020B0604020104020204" pitchFamily="34" charset="0"/>
                  </a:rPr>
                  <a:t>In code:</a:t>
                </a:r>
              </a:p>
            </p:txBody>
          </p:sp>
        </mc:Choice>
        <mc:Fallback>
          <p:sp>
            <p:nvSpPr>
              <p:cNvPr id="5" name="Content Placeholder 3">
                <a:extLst>
                  <a:ext uri="{FF2B5EF4-FFF2-40B4-BE49-F238E27FC236}">
                    <a16:creationId xmlns:a16="http://schemas.microsoft.com/office/drawing/2014/main" id="{28684E62-A9F8-4E7A-AB01-78893062A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4294967295"/>
              </p:nvPr>
            </p:nvSpPr>
            <p:spPr>
              <a:xfrm>
                <a:off x="770011" y="1859522"/>
                <a:ext cx="10515600" cy="4351338"/>
              </a:xfrm>
              <a:prstGeom prst="rect">
                <a:avLst/>
              </a:prstGeom>
              <a:blipFill>
                <a:blip r:embed="rId4"/>
                <a:stretch>
                  <a:fillRect l="-638" t="-98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AD6AC2-CEFF-C534-DBA2-10B0738190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43" t="41605" r="51379" b="48045"/>
          <a:stretch/>
        </p:blipFill>
        <p:spPr>
          <a:xfrm>
            <a:off x="2180497" y="4697370"/>
            <a:ext cx="7432909" cy="151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362856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then can get a different picture in the following pie chart.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lengths of the HEO, GEO and ES-L1 bars dropped dramatically to better reflect their impact.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addition, the ranks of GTO and ISS rose dramatically.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29D1E-F410-152A-16FC-D797292427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43" t="32405" r="40259" b="7834"/>
          <a:stretch/>
        </p:blipFill>
        <p:spPr>
          <a:xfrm>
            <a:off x="4398579" y="1300723"/>
            <a:ext cx="6237041" cy="527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084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3527220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Tuning Logistic Regression, Decision Tree, SVM and KNN machines using Grid Search on a training portion of the data.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Evaluating the accuracy of the models on the test set and view the confusion matrix.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68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datasets were collected using two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Requests to the SpaceX APIs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using an archive version of a Wikipedia page.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command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 =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requests.get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each URL address.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Extracting the desired attributes from the JSON object.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Constructing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fetched data.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See detailed notebook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28B65A-7732-6A44-430C-F6EB8D5A3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1" y="1288375"/>
            <a:ext cx="6142420" cy="561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7032</TotalTime>
  <Words>3043</Words>
  <Application>Microsoft Office PowerPoint</Application>
  <PresentationFormat>Widescreen</PresentationFormat>
  <Paragraphs>383</Paragraphs>
  <Slides>62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Abadi</vt:lpstr>
      <vt:lpstr>Arial</vt:lpstr>
      <vt:lpstr>Calibri</vt:lpstr>
      <vt:lpstr>Calibri Light</vt:lpstr>
      <vt:lpstr>Cambria Math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נאור אלאלוף</cp:lastModifiedBy>
  <cp:revision>211</cp:revision>
  <dcterms:created xsi:type="dcterms:W3CDTF">2021-04-29T18:58:34Z</dcterms:created>
  <dcterms:modified xsi:type="dcterms:W3CDTF">2022-12-28T15:57:45Z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